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2" r:id="rId4"/>
    <p:sldId id="259" r:id="rId5"/>
    <p:sldId id="278" r:id="rId6"/>
    <p:sldId id="279" r:id="rId7"/>
    <p:sldId id="280" r:id="rId8"/>
    <p:sldId id="281" r:id="rId9"/>
    <p:sldId id="282" r:id="rId10"/>
    <p:sldId id="283" r:id="rId11"/>
    <p:sldId id="295" r:id="rId12"/>
    <p:sldId id="284" r:id="rId13"/>
    <p:sldId id="286" r:id="rId14"/>
    <p:sldId id="287" r:id="rId15"/>
    <p:sldId id="288" r:id="rId16"/>
    <p:sldId id="289" r:id="rId17"/>
    <p:sldId id="290" r:id="rId18"/>
    <p:sldId id="292" r:id="rId19"/>
    <p:sldId id="296" r:id="rId20"/>
    <p:sldId id="298" r:id="rId21"/>
    <p:sldId id="265" r:id="rId22"/>
    <p:sldId id="299" r:id="rId23"/>
    <p:sldId id="273" r:id="rId24"/>
    <p:sldId id="274" r:id="rId25"/>
    <p:sldId id="300" r:id="rId26"/>
    <p:sldId id="301" r:id="rId27"/>
    <p:sldId id="302" r:id="rId28"/>
    <p:sldId id="30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411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gif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15616" y="1916832"/>
            <a:ext cx="6400800" cy="309979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Мастер 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–класс учителя биологии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МОАУ 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«Ново-</a:t>
            </a:r>
            <a:r>
              <a:rPr lang="ru-RU" sz="24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Айдырлинская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Валл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Екатерины Евгеньевны</a:t>
            </a:r>
          </a:p>
          <a:p>
            <a:endParaRPr lang="ru-RU" sz="2400" dirty="0"/>
          </a:p>
        </p:txBody>
      </p:sp>
      <p:pic>
        <p:nvPicPr>
          <p:cNvPr id="7" name="Picture 2" descr="E:\Вавилова\лог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7158" y="214290"/>
            <a:ext cx="1316726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54868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В каком органоиде происходит синтез белка? (рибосома)</a:t>
            </a:r>
          </a:p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Какой процесс обеспечивает деление клетки? (митоз/мейоз)</a:t>
            </a:r>
          </a:p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При какой температуре замерзает вода? (0°C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)</a:t>
            </a:r>
          </a:p>
          <a:p>
            <a:pPr lvl="0">
              <a:buFont typeface="Arial"/>
              <a:buChar char="•"/>
            </a:pPr>
            <a:endParaRPr lang="ru-RU" dirty="0">
              <a:solidFill>
                <a:srgbClr val="333333"/>
              </a:solidFill>
              <a:latin typeface="YS Text"/>
            </a:endParaRPr>
          </a:p>
          <a:p>
            <a:pPr lvl="0">
              <a:buFont typeface="Arial"/>
              <a:buChar char="•"/>
            </a:pP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Почему фотосинтез считается важнейшим процессом для жизни на Земле? (глобальный анализ)</a:t>
            </a:r>
          </a:p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Как взаимосвязаны строение и функции различных тканей организма? (сравнительный анализ)</a:t>
            </a:r>
          </a:p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Почему мутации могут быть как полезными, так и вредными для организма? (анализ последствий)</a:t>
            </a:r>
          </a:p>
          <a:p>
            <a:pPr lvl="0">
              <a:buFont typeface="Arial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Как эволюция повлияла на развитие различных способов размножения организмов? (исторический анализ</a:t>
            </a:r>
          </a:p>
          <a:p>
            <a:pPr lvl="0">
              <a:buFont typeface="Arial"/>
              <a:buChar char="•"/>
            </a:pPr>
            <a:endParaRPr lang="ru-RU" dirty="0">
              <a:solidFill>
                <a:srgbClr val="333333"/>
              </a:solidFill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68929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73142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27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590997"/>
            <a:ext cx="407670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user\Desktop\6D1wjvasK9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06" y="2852936"/>
            <a:ext cx="4066657" cy="359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77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583829312_5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7305898" cy="311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422108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Требуется 17 мышц, чтобы улыбаться, и 43, чтобы хмуриться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6893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583832376_154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76872"/>
            <a:ext cx="6593457" cy="414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38374" y="620688"/>
            <a:ext cx="57900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Всего 7 секунд нужно пище, чтобы достичь желудка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63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583832854_5454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068960"/>
            <a:ext cx="51845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692696"/>
            <a:ext cx="480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ДНК человека и банана совпадает на 50%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82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75" y="2231132"/>
            <a:ext cx="5432425" cy="421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476672"/>
            <a:ext cx="43022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Человеческий мозг перестает расти после 18 лет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8986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https://nsportal.ru/sites/default/files/docpreview_image/2021/11/28/ispolzovanie_razlichnyh_vidov_klasterov_dlya_razvitiya_kriticheskogo_myshleniya_na_urokah_biologii.docx_imag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7132427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6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:\Users\user\Downloads\i (4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C:\Users\user\Downloads\i (4)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6" descr="C:\Users\user\Downloads\i (4)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8" descr="C:\Users\user\Downloads\i (4)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10" descr="C:\Users\user\Downloads\i (4)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2" descr="C:\Users\user\Downloads\i (4)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4" descr="C:\Users\user\Downloads\i (4).webp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AutoShape 16" descr="C:\Users\user\Downloads\i (4).webp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AutoShape 18" descr="C:\Users\user\Downloads\i (4).webp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20" descr="C:\Users\user\Downloads\i (4).webp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AutoShape 22" descr="C:\Users\user\Downloads\i (4).webp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AutoShape 24" descr="C:\Users\user\Downloads\i (4).webp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993775"/>
            <a:ext cx="6502400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569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00437" cy="600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45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214554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Picture 2" descr="E:\Вавилова\лог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85720" y="285728"/>
            <a:ext cx="1785950" cy="145893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78695" y="1916832"/>
            <a:ext cx="72509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Цель</a:t>
            </a:r>
            <a:r>
              <a:rPr lang="ru-RU" sz="2000" b="1" dirty="0" smtClean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: </a:t>
            </a:r>
            <a:r>
              <a:rPr lang="ru-RU" sz="2000" dirty="0" smtClean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овладение </a:t>
            </a:r>
            <a: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методикой конструирования современного урока в соответствии с требованиями ФГОС становится ключевым фактором успешного преподавания биологии</a:t>
            </a:r>
            <a:b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</a:br>
            <a:endParaRPr lang="ru-RU" sz="2000" dirty="0">
              <a:latin typeface="Calibri"/>
              <a:ea typeface="等线"/>
              <a:cs typeface="Times New Roman"/>
            </a:endParaRPr>
          </a:p>
          <a:p>
            <a:pPr fontAlgn="base">
              <a:spcAft>
                <a:spcPts val="0"/>
              </a:spcAft>
            </a:pPr>
            <a:r>
              <a:rPr lang="ru-RU" sz="2000" dirty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Задачи: </a:t>
            </a:r>
            <a: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/>
            </a:r>
            <a:b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</a:br>
            <a: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1. Познакомить участников с требованиями ФГОС к современному уроку биологии</a:t>
            </a:r>
            <a:b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</a:br>
            <a: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2. Освоить алгоритм конструирования урока с использованием современных педагогических технологий</a:t>
            </a:r>
            <a:b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</a:br>
            <a: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3. Сформировать навыки разработки технологической карты урока.</a:t>
            </a:r>
            <a:b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</a:br>
            <a:r>
              <a:rPr lang="ru-RU" sz="2000" dirty="0">
                <a:solidFill>
                  <a:srgbClr val="2C2D2E"/>
                </a:solidFill>
                <a:latin typeface="Times New Roman"/>
                <a:ea typeface="SimSun"/>
                <a:cs typeface="Times New Roman"/>
              </a:rPr>
              <a:t>Развить профессиональное мышление участников.</a:t>
            </a:r>
            <a:endParaRPr lang="ru-RU" sz="2000" dirty="0">
              <a:effectLst/>
              <a:latin typeface="Calibri"/>
              <a:ea typeface="等线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3236" y="2361084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Читать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нужно сверху вниз и слева  направо (как правило чтения в русском языке), далее двигаться только вперед и заканчивать на центральном 5 квадрате, таким образом получается цепочка завернутая «улиткой». Начать можно как  с первой, так и с любой узнаваемой картинки. Центральным является квадрат с номером 5, он может быть связан по смыслу со всеми изображениями в 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кроссенсе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45729" y="404664"/>
            <a:ext cx="4378256" cy="184681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251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парусник колум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3" y="336926"/>
            <a:ext cx="2814842" cy="1806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true_vitam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500306"/>
            <a:ext cx="1097867" cy="1983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13" descr="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4572008"/>
            <a:ext cx="1838325" cy="208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8002" name="Picture 2" descr="C:\Users\admin\Downloads\Картинки\мыш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14290"/>
            <a:ext cx="2618316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8003" name="Picture 3" descr="E:\Вавилова\растворение веществ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285728"/>
            <a:ext cx="2666996" cy="1949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8004" name="Picture 4" descr="E:\Вавилова\загар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4786322"/>
            <a:ext cx="2500330" cy="1833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8005" name="Picture 5" descr="C:\Users\admin\Downloads\Картинки\чай с шиповник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2357430"/>
            <a:ext cx="2786082" cy="1971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8006" name="Picture 6" descr="E:\Вавилова\варка овоще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4700982"/>
            <a:ext cx="2571768" cy="1871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8007" name="Picture 7" descr="E:\Вавилова\кариес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282" y="2500306"/>
            <a:ext cx="2786082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8008" name="Picture 8" descr="C:\Users\admin\Downloads\Картинки\витамины.jpg"/>
          <p:cNvPicPr>
            <a:picLocks noChangeAspect="1" noChangeArrowheads="1"/>
          </p:cNvPicPr>
          <p:nvPr/>
        </p:nvPicPr>
        <p:blipFill>
          <a:blip r:embed="rId11"/>
          <a:srcRect r="47500" b="45455"/>
          <a:stretch>
            <a:fillRect/>
          </a:stretch>
        </p:blipFill>
        <p:spPr bwMode="auto">
          <a:xfrm>
            <a:off x="3286116" y="2428868"/>
            <a:ext cx="2464612" cy="2112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331640" y="764704"/>
            <a:ext cx="5904656" cy="5112568"/>
            <a:chOff x="0" y="0"/>
            <a:chExt cx="20555" cy="196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68" t="-1884" r="452" b="1884"/>
            <a:stretch>
              <a:fillRect/>
            </a:stretch>
          </p:blipFill>
          <p:spPr bwMode="auto">
            <a:xfrm>
              <a:off x="14118" y="13386"/>
              <a:ext cx="6437" cy="6218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56" cy="6437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1" r="6590"/>
            <a:stretch>
              <a:fillRect/>
            </a:stretch>
          </p:blipFill>
          <p:spPr bwMode="auto">
            <a:xfrm>
              <a:off x="7461" y="6656"/>
              <a:ext cx="5998" cy="6145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7864"/>
            <a:stretch>
              <a:fillRect/>
            </a:stretch>
          </p:blipFill>
          <p:spPr bwMode="auto">
            <a:xfrm>
              <a:off x="14118" y="6656"/>
              <a:ext cx="5998" cy="6072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9"/>
            <a:stretch>
              <a:fillRect/>
            </a:stretch>
          </p:blipFill>
          <p:spPr bwMode="auto">
            <a:xfrm>
              <a:off x="13752" y="292"/>
              <a:ext cx="6364" cy="5779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" y="13972"/>
              <a:ext cx="6218" cy="5632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95973023b8558a71336b8b34b230903a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8" y="292"/>
              <a:ext cx="5706" cy="5925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08" t="8675" r="13170" b="19279"/>
            <a:stretch>
              <a:fillRect/>
            </a:stretch>
          </p:blipFill>
          <p:spPr bwMode="auto">
            <a:xfrm>
              <a:off x="0" y="6656"/>
              <a:ext cx="6583" cy="6365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76"/>
            <a:stretch>
              <a:fillRect/>
            </a:stretch>
          </p:blipFill>
          <p:spPr bwMode="auto">
            <a:xfrm>
              <a:off x="7461" y="13386"/>
              <a:ext cx="6511" cy="6145"/>
            </a:xfrm>
            <a:prstGeom prst="rect">
              <a:avLst/>
            </a:prstGeom>
            <a:noFill/>
            <a:ln w="952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8101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admin\Desktop\Растения\05362bd63c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85728"/>
            <a:ext cx="2428892" cy="1821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5" name="Picture 3" descr="C:\Users\admin\Desktop\Грибы\белый гри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428868"/>
            <a:ext cx="2381267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516" name="Picture 4" descr="C:\Users\admin\Desktop\Животные\лиса обыкновенна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14290"/>
            <a:ext cx="2524143" cy="1951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admin\Documents\бактерия.jpg"/>
          <p:cNvPicPr>
            <a:picLocks noChangeAspect="1" noChangeArrowheads="1"/>
          </p:cNvPicPr>
          <p:nvPr/>
        </p:nvPicPr>
        <p:blipFill>
          <a:blip r:embed="rId5"/>
          <a:srcRect r="33921"/>
          <a:stretch>
            <a:fillRect/>
          </a:stretch>
        </p:blipFill>
        <p:spPr bwMode="auto">
          <a:xfrm>
            <a:off x="6215074" y="4500570"/>
            <a:ext cx="2428892" cy="2143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E:\Вавилова\лупа книга бабочка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214290"/>
            <a:ext cx="278608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6979" name="Picture 3" descr="C:\Users\admin\Downloads\Картинки\вирус грипп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4572008"/>
            <a:ext cx="2786082" cy="2089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6980" name="Picture 4" descr="E:\Вавилова\значение раст жив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2357430"/>
            <a:ext cx="2214578" cy="2474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6981" name="Picture 5" descr="C:\Users\admin\Downloads\Картинки\пчел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4857760"/>
            <a:ext cx="2381267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33DB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1.gstatic.com/images?q=tbn:ANd9GcRhqk_3-eg5qoExXF3nQQRN3Bh0yXVTG6yEEpLzioDOgapmXWiv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6515648" y="199468"/>
            <a:ext cx="1875986" cy="1905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 descr="Солнце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14290"/>
            <a:ext cx="1547810" cy="1547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000364" y="2786058"/>
            <a:ext cx="2500330" cy="1143008"/>
          </a:xfrm>
          <a:prstGeom prst="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Процесс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3" name="Picture 2" descr="http://vsemboleznyam.net/wp-content/uploads/2010/10/%D0%B2%D0%BE%D0%BF%D1%80%D0%BE%D1%8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643182"/>
            <a:ext cx="1165655" cy="1571636"/>
          </a:xfrm>
          <a:prstGeom prst="rect">
            <a:avLst/>
          </a:prstGeom>
          <a:noFill/>
        </p:spPr>
      </p:pic>
      <p:pic>
        <p:nvPicPr>
          <p:cNvPr id="16" name="Рисунок 15" descr="E:\Вавилова\береза ночью.jpg"/>
          <p:cNvPicPr/>
          <p:nvPr/>
        </p:nvPicPr>
        <p:blipFill>
          <a:blip r:embed="rId5"/>
          <a:srcRect l="17785" t="20238" r="16677" b="15774"/>
          <a:stretch>
            <a:fillRect/>
          </a:stretch>
        </p:blipFill>
        <p:spPr bwMode="auto">
          <a:xfrm>
            <a:off x="285720" y="4500570"/>
            <a:ext cx="221457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5956" name="Picture 4" descr="E:\Вавилова\береза.jpg"/>
          <p:cNvPicPr>
            <a:picLocks noChangeAspect="1" noChangeArrowheads="1"/>
          </p:cNvPicPr>
          <p:nvPr/>
        </p:nvPicPr>
        <p:blipFill>
          <a:blip r:embed="rId6"/>
          <a:srcRect r="23691"/>
          <a:stretch>
            <a:fillRect/>
          </a:stretch>
        </p:blipFill>
        <p:spPr bwMode="auto">
          <a:xfrm>
            <a:off x="3214678" y="4429132"/>
            <a:ext cx="2500330" cy="2047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E:\Вавилова\мангровые дерево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4429132"/>
            <a:ext cx="2500330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5958" name="Picture 6" descr="E:\Вавилова\растение в шаре.jpg"/>
          <p:cNvPicPr>
            <a:picLocks noChangeAspect="1" noChangeArrowheads="1"/>
          </p:cNvPicPr>
          <p:nvPr/>
        </p:nvPicPr>
        <p:blipFill>
          <a:blip r:embed="rId8" cstate="print"/>
          <a:srcRect l="18835" t="2922" r="19705"/>
          <a:stretch>
            <a:fillRect/>
          </a:stretch>
        </p:blipFill>
        <p:spPr bwMode="auto">
          <a:xfrm>
            <a:off x="285720" y="1928802"/>
            <a:ext cx="2143140" cy="2297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5960" name="Picture 8" descr="C:\Users\admin\Downloads\Картинки\растение органы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43306" y="214290"/>
            <a:ext cx="1125688" cy="234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Прямоугольник 24"/>
          <p:cNvSpPr/>
          <p:nvPr/>
        </p:nvSpPr>
        <p:spPr>
          <a:xfrm>
            <a:off x="5929322" y="2214554"/>
            <a:ext cx="3071834" cy="207170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9" descr="C:\Users\admin\Downloads\Картинки\труба углекислый газ.jpg"/>
          <p:cNvPicPr>
            <a:picLocks noChangeAspect="1" noChangeArrowheads="1"/>
          </p:cNvPicPr>
          <p:nvPr/>
        </p:nvPicPr>
        <p:blipFill>
          <a:blip r:embed="rId10" cstate="print"/>
          <a:srcRect l="39922"/>
          <a:stretch>
            <a:fillRect/>
          </a:stretch>
        </p:blipFill>
        <p:spPr bwMode="auto">
          <a:xfrm>
            <a:off x="6858016" y="2285992"/>
            <a:ext cx="2115556" cy="1900128"/>
          </a:xfrm>
          <a:prstGeom prst="rect">
            <a:avLst/>
          </a:prstGeom>
          <a:noFill/>
        </p:spPr>
      </p:pic>
      <p:pic>
        <p:nvPicPr>
          <p:cNvPr id="28" name="Picture 9" descr="C:\Users\admin\Downloads\Картинки\труба углекислый газ.jpg"/>
          <p:cNvPicPr>
            <a:picLocks noChangeAspect="1" noChangeArrowheads="1"/>
          </p:cNvPicPr>
          <p:nvPr/>
        </p:nvPicPr>
        <p:blipFill>
          <a:blip r:embed="rId11" cstate="print"/>
          <a:srcRect l="8679" r="65286"/>
          <a:stretch>
            <a:fillRect/>
          </a:stretch>
        </p:blipFill>
        <p:spPr bwMode="auto">
          <a:xfrm>
            <a:off x="6072198" y="2285992"/>
            <a:ext cx="896171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628800"/>
            <a:ext cx="6840760" cy="5064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33145">
              <a:lnSpc>
                <a:spcPct val="120000"/>
              </a:lnSpc>
              <a:spcBef>
                <a:spcPts val="43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Первая строчка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– это его тема. Представлена она всего одним словом и обязательно существительным.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1033145">
              <a:lnSpc>
                <a:spcPct val="120000"/>
              </a:lnSpc>
              <a:spcBef>
                <a:spcPts val="43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Вторая строка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состоит из двух слов, раскрывающих основную тему, описывающих ее. Это должны быть прилагательные.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1033145">
              <a:lnSpc>
                <a:spcPct val="120000"/>
              </a:lnSpc>
              <a:spcBef>
                <a:spcPts val="430"/>
              </a:spcBef>
              <a:spcAft>
                <a:spcPts val="0"/>
              </a:spcAft>
            </a:pPr>
            <a:r>
              <a:rPr lang="ru-RU" sz="1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 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третьей строчке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посредством использования глаголов или деепричастий, описываются действия, относящиеся к слову, являющемуся темой </a:t>
            </a:r>
            <a:r>
              <a:rPr lang="ru-RU" sz="16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синквейна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 третьей строке три слова.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1033145">
              <a:lnSpc>
                <a:spcPct val="120000"/>
              </a:lnSpc>
              <a:spcBef>
                <a:spcPts val="43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Четвертая строка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– это уже не набор слов, а целая фраза, при помощи которой составляющий высказывает свое отношение к теме. В данном случае это может быть как предложение, составленное учеником самостоятельно, так и крылатое выражение, пословица, поговорка, цитата, афоризм, обязательно в контексте раскрываемой темы.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Пятая строчка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– всего одно слово, которое представляет собой некий итог, резюме. Чаще всего это просто синоним к теме стихотворения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Calibri"/>
                <a:cs typeface="Times New Roman"/>
              </a:rPr>
              <a:t> 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404665"/>
            <a:ext cx="3240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Синквейн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515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3789040"/>
            <a:ext cx="4572000" cy="4462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solidFill>
                <a:srgbClr val="FF0000"/>
              </a:solidFill>
              <a:effectLst/>
              <a:latin typeface="Calibri"/>
              <a:ea typeface="等线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2492896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/>
                </a:solidFill>
                <a:latin typeface="Times New Roman"/>
                <a:ea typeface="Calibri"/>
                <a:cs typeface="Times New Roman"/>
              </a:rPr>
              <a:t>Анатомия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древнейшая, научная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b="1" dirty="0">
                <a:latin typeface="Times New Roman"/>
                <a:ea typeface="Calibri"/>
                <a:cs typeface="Times New Roman"/>
              </a:rPr>
            </a:br>
            <a:r>
              <a:rPr lang="ru-RU" sz="2000" b="1" dirty="0">
                <a:latin typeface="Times New Roman"/>
                <a:ea typeface="Calibri"/>
                <a:cs typeface="Times New Roman"/>
              </a:rPr>
              <a:t>рассматривает, изучает, исследует</a:t>
            </a:r>
            <a:br>
              <a:rPr lang="ru-RU" sz="2000" b="1" dirty="0">
                <a:latin typeface="Times New Roman"/>
                <a:ea typeface="Calibri"/>
                <a:cs typeface="Times New Roman"/>
              </a:rPr>
            </a:b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изучает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форму, строение органов.</a:t>
            </a:r>
            <a:br>
              <a:rPr lang="ru-RU" sz="2000" b="1" dirty="0">
                <a:latin typeface="Times New Roman"/>
                <a:ea typeface="Calibri"/>
                <a:cs typeface="Times New Roman"/>
              </a:rPr>
            </a:b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наука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.</a:t>
            </a:r>
            <a:endParaRPr lang="ru-RU" sz="2000" b="1" dirty="0">
              <a:latin typeface="Calibri"/>
              <a:ea typeface="等线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b="1" dirty="0">
              <a:effectLst/>
              <a:latin typeface="Calibri"/>
              <a:ea typeface="等线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1098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196752"/>
            <a:ext cx="4572000" cy="46581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/>
                </a:solidFill>
                <a:latin typeface="Times New Roman"/>
                <a:ea typeface="Calibri"/>
                <a:cs typeface="Times New Roman"/>
              </a:rPr>
              <a:t>Цветок</a:t>
            </a: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>мелкий, воздушный</a:t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>привлекает, опыляется,</a:t>
            </a:r>
            <a:r>
              <a:rPr lang="en-US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>генеративный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орган размножения цветковых</a:t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Times New Roman"/>
                <a:ea typeface="Calibri"/>
                <a:cs typeface="Times New Roman"/>
              </a:rPr>
              <a:t>плод</a:t>
            </a:r>
            <a:endParaRPr lang="ru-RU" sz="1200" dirty="0">
              <a:latin typeface="Calibri"/>
              <a:ea typeface="等线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ffectLst/>
              <a:latin typeface="Times New Roman"/>
              <a:ea typeface="等线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b="1" dirty="0">
                <a:solidFill>
                  <a:schemeClr val="accent1"/>
                </a:solidFill>
                <a:latin typeface="Times New Roman"/>
                <a:ea typeface="Calibri"/>
                <a:cs typeface="Wingdings"/>
              </a:rPr>
              <a:t>Организм</a:t>
            </a:r>
            <a:r>
              <a:rPr lang="ru-RU" dirty="0">
                <a:latin typeface="Times New Roman"/>
                <a:ea typeface="Calibri"/>
                <a:cs typeface="Wingdings"/>
              </a:rPr>
              <a:t/>
            </a:r>
            <a:br>
              <a:rPr lang="ru-RU" dirty="0">
                <a:latin typeface="Times New Roman"/>
                <a:ea typeface="Calibri"/>
                <a:cs typeface="Wingdings"/>
              </a:rPr>
            </a:br>
            <a:r>
              <a:rPr lang="ru-RU" dirty="0">
                <a:latin typeface="Times New Roman"/>
                <a:ea typeface="Calibri"/>
                <a:cs typeface="Wingdings"/>
              </a:rPr>
              <a:t>живой, действующий</a:t>
            </a:r>
            <a:br>
              <a:rPr lang="ru-RU" dirty="0">
                <a:latin typeface="Times New Roman"/>
                <a:ea typeface="Calibri"/>
                <a:cs typeface="Wingdings"/>
              </a:rPr>
            </a:br>
            <a:r>
              <a:rPr lang="ru-RU" dirty="0">
                <a:latin typeface="Times New Roman"/>
                <a:ea typeface="Calibri"/>
                <a:cs typeface="Wingdings"/>
              </a:rPr>
              <a:t>растёт, развивается, изменяется</a:t>
            </a:r>
            <a:br>
              <a:rPr lang="ru-RU" dirty="0">
                <a:latin typeface="Times New Roman"/>
                <a:ea typeface="Calibri"/>
                <a:cs typeface="Wingdings"/>
              </a:rPr>
            </a:br>
            <a:r>
              <a:rPr lang="ru-RU" dirty="0">
                <a:latin typeface="Times New Roman"/>
                <a:ea typeface="Calibri"/>
                <a:cs typeface="Wingdings"/>
              </a:rPr>
              <a:t>Главный объект изучения биологии.</a:t>
            </a:r>
            <a:br>
              <a:rPr lang="ru-RU" dirty="0">
                <a:latin typeface="Times New Roman"/>
                <a:ea typeface="Calibri"/>
                <a:cs typeface="Wingdings"/>
              </a:rPr>
            </a:br>
            <a:r>
              <a:rPr lang="en-US" dirty="0" err="1">
                <a:latin typeface="Times New Roman"/>
                <a:ea typeface="Calibri"/>
                <a:cs typeface="Wingdings"/>
              </a:rPr>
              <a:t>Особь</a:t>
            </a:r>
            <a:endParaRPr lang="ru-RU" dirty="0">
              <a:latin typeface="Wingdings"/>
              <a:ea typeface="等线"/>
              <a:cs typeface="Wingding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latin typeface="Times New Roman"/>
              <a:ea typeface="等线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ffectLst/>
              <a:latin typeface="Times New Roman"/>
              <a:ea typeface="等线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latin typeface="Times New Roman"/>
              <a:ea typeface="等线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ffectLst/>
              <a:latin typeface="Calibri"/>
              <a:ea typeface="等线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53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1916832"/>
            <a:ext cx="8280920" cy="2556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Спасибо за внимание! </a:t>
            </a:r>
            <a:endParaRPr lang="ru-RU" sz="6600" dirty="0" smtClean="0">
              <a:solidFill>
                <a:schemeClr val="accent6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dirty="0" smtClean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До </a:t>
            </a:r>
            <a:r>
              <a:rPr lang="ru-RU" sz="6600" dirty="0">
                <a:solidFill>
                  <a:schemeClr val="accent6"/>
                </a:solidFill>
                <a:latin typeface="Calibri"/>
                <a:ea typeface="Calibri"/>
                <a:cs typeface="Times New Roman"/>
              </a:rPr>
              <a:t>свидания!</a:t>
            </a:r>
            <a:endParaRPr lang="ru-RU" sz="6600" dirty="0">
              <a:solidFill>
                <a:schemeClr val="accent6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915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3615079"/>
            <a:ext cx="8143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/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28604"/>
            <a:ext cx="76014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412776"/>
            <a:ext cx="10927477" cy="129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2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«Все </a:t>
            </a:r>
            <a:r>
              <a:rPr lang="ru-RU" sz="720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в твоих </a:t>
            </a:r>
            <a:r>
              <a:rPr lang="ru-RU" sz="7200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руках»!</a:t>
            </a:r>
            <a:endParaRPr lang="ru-RU" sz="7200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C:\Users\user\Desktop\borboletas-butterflie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21" y="2704476"/>
            <a:ext cx="474345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borboletas-butterflie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34" y="2675183"/>
            <a:ext cx="474345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564904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«КОНСТРУКТОР СОВРЕМЕННОГО УРОКА БИОЛОГИИ ДЛЯ МОЛОДЫХ СПЕЦИАЛИСТОВ»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E:\Вавилова\лог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7158" y="214290"/>
            <a:ext cx="1785950" cy="1647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6546"/>
            <a:ext cx="2736305" cy="303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264275"/>
            <a:ext cx="8568952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«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Лучше  усваиваются те знания, которые поглощаются с аппетитом»</a:t>
            </a:r>
            <a:endParaRPr lang="ru-RU" sz="5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4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7824" y="1052736"/>
            <a:ext cx="405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Verdana"/>
              </a:rPr>
              <a:t>Правильный ответ</a:t>
            </a:r>
            <a:endParaRPr lang="ru-RU" sz="2800" dirty="0"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708920"/>
            <a:ext cx="8208912" cy="337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algn="just">
              <a:lnSpc>
                <a:spcPct val="120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Критерии оценивания: 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Общее количество баллов за работу:  10 баллов, </a:t>
            </a:r>
            <a:endParaRPr lang="ru-RU" sz="20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за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каждый правильный ответ по 1 баллу. 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Перевод баллов отметку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</a:t>
            </a:r>
          </a:p>
          <a:p>
            <a:pPr marL="1371600" algn="just">
              <a:lnSpc>
                <a:spcPct val="120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5» –  10-9 баллов; 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«4» –  7-8 баллов;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«3» –  5-6 баллов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«2» – менее 5 баллов</a:t>
            </a:r>
            <a:endParaRPr lang="ru-RU" sz="20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371600" algn="just">
              <a:lnSpc>
                <a:spcPct val="120000"/>
              </a:lnSpc>
            </a:pP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7" name="Объект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1405788"/>
              </p:ext>
            </p:extLst>
          </p:nvPr>
        </p:nvGraphicFramePr>
        <p:xfrm>
          <a:off x="1009650" y="1806575"/>
          <a:ext cx="7124700" cy="741680"/>
        </p:xfrm>
        <a:graphic>
          <a:graphicData uri="http://schemas.openxmlformats.org/drawingml/2006/table">
            <a:tbl>
              <a:tblPr firstRow="1" bandRow="1"/>
              <a:tblGrid>
                <a:gridCol w="712470"/>
                <a:gridCol w="712470"/>
                <a:gridCol w="712470"/>
                <a:gridCol w="712470"/>
                <a:gridCol w="712470"/>
                <a:gridCol w="712470"/>
                <a:gridCol w="712470"/>
                <a:gridCol w="712470"/>
                <a:gridCol w="712470"/>
                <a:gridCol w="712470"/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И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Verdana"/>
                        </a:defRPr>
                      </a:lvl9pPr>
                    </a:lstStyle>
                    <a:p>
                      <a:r>
                        <a:rPr lang="ru-RU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C7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70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899592" y="764704"/>
            <a:ext cx="777686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</a:rPr>
              <a:t>«Толстые» и «тонкие» вопросы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/>
              <a:ea typeface="+mj-ea"/>
            </a:endParaRPr>
          </a:p>
        </p:txBody>
      </p:sp>
      <p:sp>
        <p:nvSpPr>
          <p:cNvPr id="3" name="Объект 8"/>
          <p:cNvSpPr txBox="1">
            <a:spLocks/>
          </p:cNvSpPr>
          <p:nvPr/>
        </p:nvSpPr>
        <p:spPr>
          <a:xfrm>
            <a:off x="1009442" y="1809749"/>
            <a:ext cx="3471277" cy="4051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Вопросы, требующие однословного ответа, вопросы репродуктивного плана.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Кто?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Что?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Когда?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Где?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Как звать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Было ли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Объект 9"/>
          <p:cNvSpPr txBox="1">
            <a:spLocks/>
          </p:cNvSpPr>
          <p:nvPr/>
        </p:nvSpPr>
        <p:spPr>
          <a:xfrm>
            <a:off x="4355976" y="1809749"/>
            <a:ext cx="4536504" cy="4051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Вопросы, требующие размышления, привлечения дополнительных знаний, умения анализировать.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Дайте три объяснения, почему...?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Объясните, почему...?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Почему, вы думаете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Почему вы считаете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В чём различие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Предположите, что будет, если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Что, если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Может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Будет ...?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ysClr val="windowText" lastClr="000000">
                  <a:lumMod val="75000"/>
                  <a:lumOff val="25000"/>
                </a:sysClr>
              </a:buClr>
              <a:buSzTx/>
              <a:buFont typeface="Wingdings 2" charset="2"/>
              <a:buChar char="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70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124744"/>
            <a:ext cx="62646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ru-RU" sz="2800" dirty="0">
                <a:solidFill>
                  <a:srgbClr val="333333"/>
                </a:solidFill>
                <a:latin typeface="YS Text"/>
              </a:rPr>
              <a:t>Из каких основных частей состоит </a:t>
            </a:r>
            <a:r>
              <a:rPr lang="ru-RU" sz="2800" dirty="0" smtClean="0">
                <a:solidFill>
                  <a:srgbClr val="333333"/>
                </a:solidFill>
                <a:latin typeface="YS Text"/>
              </a:rPr>
              <a:t>клетка</a:t>
            </a:r>
            <a:r>
              <a:rPr lang="ru-RU" sz="2800" dirty="0">
                <a:solidFill>
                  <a:srgbClr val="333333"/>
                </a:solidFill>
                <a:latin typeface="YS Text"/>
              </a:rPr>
              <a:t>? </a:t>
            </a:r>
            <a:r>
              <a:rPr lang="ru-RU" sz="2800" dirty="0">
                <a:solidFill>
                  <a:srgbClr val="FF0000"/>
                </a:solidFill>
                <a:latin typeface="YS Text"/>
              </a:rPr>
              <a:t>(ядро, цитоплазма, мембрана)</a:t>
            </a:r>
          </a:p>
          <a:p>
            <a:pPr>
              <a:buFont typeface="Arial"/>
              <a:buChar char="•"/>
            </a:pPr>
            <a:r>
              <a:rPr lang="ru-RU" sz="2800" dirty="0">
                <a:solidFill>
                  <a:srgbClr val="333333"/>
                </a:solidFill>
                <a:latin typeface="YS Text"/>
              </a:rPr>
              <a:t>Какой газ выделяют растения при фотосинтезе? (</a:t>
            </a:r>
            <a:r>
              <a:rPr lang="ru-RU" sz="2800" dirty="0">
                <a:solidFill>
                  <a:srgbClr val="FF0000"/>
                </a:solidFill>
                <a:latin typeface="YS Text"/>
              </a:rPr>
              <a:t>кислород)</a:t>
            </a:r>
          </a:p>
          <a:p>
            <a:pPr>
              <a:buFont typeface="Arial"/>
              <a:buChar char="•"/>
            </a:pPr>
            <a:r>
              <a:rPr lang="ru-RU" sz="2800" dirty="0">
                <a:solidFill>
                  <a:srgbClr val="333333"/>
                </a:solidFill>
                <a:latin typeface="YS Text"/>
              </a:rPr>
              <a:t>Сколько камер в сердце человека? (четыре)</a:t>
            </a:r>
          </a:p>
          <a:p>
            <a:pPr>
              <a:buFont typeface="Arial"/>
              <a:buChar char="•"/>
            </a:pPr>
            <a:r>
              <a:rPr lang="ru-RU" sz="2800" dirty="0">
                <a:solidFill>
                  <a:srgbClr val="333333"/>
                </a:solidFill>
                <a:latin typeface="YS Text"/>
              </a:rPr>
              <a:t>К какому царству относится амёба? (царство Животные</a:t>
            </a:r>
            <a:r>
              <a:rPr lang="ru-RU" sz="2800" dirty="0" smtClean="0">
                <a:solidFill>
                  <a:srgbClr val="333333"/>
                </a:solidFill>
                <a:latin typeface="YS Text"/>
              </a:rPr>
              <a:t>)</a:t>
            </a:r>
            <a:endParaRPr lang="ru-RU" sz="2800" dirty="0">
              <a:solidFill>
                <a:srgbClr val="333333"/>
              </a:solidFill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39925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35846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/>
              <a:buChar char="•"/>
            </a:pPr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pPr>
              <a:buFont typeface="Arial"/>
              <a:buChar char="•"/>
            </a:pPr>
            <a:endParaRPr lang="ru-RU" sz="2400" dirty="0">
              <a:solidFill>
                <a:srgbClr val="333333"/>
              </a:solidFill>
              <a:latin typeface="YS Text"/>
            </a:endParaRPr>
          </a:p>
          <a:p>
            <a:endParaRPr lang="ru-RU" sz="2400" dirty="0" smtClean="0">
              <a:solidFill>
                <a:srgbClr val="333333"/>
              </a:solidFill>
              <a:latin typeface="YS Text"/>
            </a:endParaRPr>
          </a:p>
          <a:p>
            <a:pPr>
              <a:buFont typeface="Arial"/>
              <a:buChar char="•"/>
            </a:pPr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Почему растения считаются автотрофами, а животные — гетеротрофами? (анализ процессов питания)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Как строение клетки связано с её функциями? (комплексный анализ)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Каким образом строение дыхательной системы человека обеспечивает эффективный газообмен? (системный подход)</a:t>
            </a:r>
          </a:p>
          <a:p>
            <a:endParaRPr lang="ru-RU" sz="2400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416611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577</TotalTime>
  <Words>500</Words>
  <Application>Microsoft Office PowerPoint</Application>
  <PresentationFormat>Экран (4:3)</PresentationFormat>
  <Paragraphs>98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UICL</cp:lastModifiedBy>
  <cp:revision>69</cp:revision>
  <dcterms:created xsi:type="dcterms:W3CDTF">2016-04-05T08:49:38Z</dcterms:created>
  <dcterms:modified xsi:type="dcterms:W3CDTF">2025-11-19T19:14:25Z</dcterms:modified>
</cp:coreProperties>
</file>